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440988" cy="756126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8391" autoAdjust="0"/>
  </p:normalViewPr>
  <p:slideViewPr>
    <p:cSldViewPr>
      <p:cViewPr varScale="1">
        <p:scale>
          <a:sx n="95" d="100"/>
          <a:sy n="95" d="100"/>
        </p:scale>
        <p:origin x="270" y="90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D1014763-0ECB-4D80-8565-E750F94ED52F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69975" y="1233488"/>
            <a:ext cx="45958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33F4296A-D319-42A7-ACFC-00AAC2026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7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4296A-D319-42A7-ACFC-00AAC20265A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78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3076" y="2348896"/>
            <a:ext cx="8874840" cy="162077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6149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7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9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69718" y="302804"/>
            <a:ext cx="2349223" cy="64515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22051" y="302804"/>
            <a:ext cx="6873650" cy="64515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61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9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4768" y="4858815"/>
            <a:ext cx="887484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4768" y="3204788"/>
            <a:ext cx="887484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5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22049" y="1764297"/>
            <a:ext cx="4611436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07503" y="1764297"/>
            <a:ext cx="4611436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51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50" y="1692534"/>
            <a:ext cx="4613250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2050" y="2397901"/>
            <a:ext cx="4613250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03880" y="1692534"/>
            <a:ext cx="461506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303880" y="2397901"/>
            <a:ext cx="4615061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61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2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052" y="301050"/>
            <a:ext cx="3435013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2138" y="301053"/>
            <a:ext cx="5836802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2052" y="1582266"/>
            <a:ext cx="3435013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73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46508" y="675614"/>
            <a:ext cx="6264593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46508" y="5917739"/>
            <a:ext cx="6264593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22051" y="302802"/>
            <a:ext cx="9396890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51" y="1764297"/>
            <a:ext cx="939689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22049" y="7008174"/>
            <a:ext cx="243623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7F9C-38E1-48A0-AB09-3BCC0DFCCE1D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7338" y="7008174"/>
            <a:ext cx="330631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82708" y="7008174"/>
            <a:ext cx="243623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15B6-7ABD-4BC8-B34B-7CB6E9ED0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1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3.bp.blogspot.com/-j1j8VCqO2hE/VnE4BgTeoPI/AAAAAAAA18M/4kYyj2HGUYw/s800/pose_genki07_ojiisan.png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1.bp.blogspot.com/-VM_pUBR63-Q/Vkb-9hhrFfI/AAAAAAAA0Yo/yMqXYHjCVBA/s800/achilles_old_man.png" TargetMode="External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908" y="0"/>
            <a:ext cx="5159214" cy="71667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ja-JP" altLang="en-US" sz="2000" b="1" dirty="0" smtClean="0">
                <a:latin typeface="+mn-ea"/>
              </a:rPr>
              <a:t>令和</a:t>
            </a:r>
            <a:r>
              <a:rPr lang="en-US" altLang="ja-JP" sz="2000" b="1" dirty="0" smtClean="0">
                <a:latin typeface="+mn-ea"/>
              </a:rPr>
              <a:t>8</a:t>
            </a:r>
            <a:r>
              <a:rPr kumimoji="1" lang="ja-JP" altLang="en-US" sz="2000" b="1" dirty="0" smtClean="0">
                <a:latin typeface="+mn-ea"/>
              </a:rPr>
              <a:t>年度　介護予防教室のご案内</a:t>
            </a:r>
            <a:endParaRPr kumimoji="1" lang="en-US" altLang="ja-JP" sz="2000" dirty="0" smtClean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①元気なつどい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（介護予防のための体操教室、申し込み不要）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●参加費　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 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200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●時　間　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分～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●持ち物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上履き、ヨガマット </a:t>
            </a:r>
            <a:r>
              <a:rPr lang="ja-JP" altLang="en-US" sz="105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または 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バスタオル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水分補給のためのお茶 </a:t>
            </a:r>
            <a:r>
              <a:rPr lang="ja-JP" altLang="en-US" sz="105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または 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水、汗拭きタオル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kumimoji="1" lang="en-US" altLang="ja-JP" sz="1600" dirty="0" smtClean="0"/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endParaRPr kumimoji="1" lang="en-US" altLang="ja-JP" sz="1600" dirty="0"/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endParaRPr lang="en-US" altLang="ja-JP" sz="1600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308123" y="324246"/>
            <a:ext cx="4845673" cy="6480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②介護予防・健康づくり応援団の体操教室</a:t>
            </a:r>
            <a:endParaRPr lang="en-US" altLang="ja-JP" sz="16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 smtClean="0"/>
              <a:t>　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（健康づくり応援団主催の体操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教室、申し込み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不要）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●参加費　無料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●時　間　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分～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●持ち物　①元気なつどいと同様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</a:t>
            </a:r>
            <a:r>
              <a:rPr lang="ja-JP" altLang="en-US" sz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膝腰サポート</a:t>
            </a:r>
            <a:r>
              <a:rPr lang="ja-JP" altLang="en-US" sz="16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塾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（膝痛腰痛予防のための教室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243138" indent="-2243138">
              <a:spcBef>
                <a:spcPts val="600"/>
              </a:spcBef>
              <a:buNone/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●申し込　必要</a:t>
            </a:r>
            <a:r>
              <a:rPr lang="ja-JP" altLang="en-US" sz="12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（会場毎に申込時期が異なりますので市報でお知らせします）</a:t>
            </a:r>
            <a:endParaRPr lang="en-US" altLang="ja-JP" sz="13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●参加費　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</a:t>
            </a:r>
            <a:r>
              <a:rPr lang="en-US" altLang="ja-JP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300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④いきいき男</a:t>
            </a:r>
            <a:r>
              <a:rPr lang="ja-JP" altLang="en-US" sz="16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塾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（男性 </a:t>
            </a:r>
            <a:r>
              <a:rPr lang="ja-JP" altLang="en-US" sz="105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および 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冬季限定の運動教室）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243138" indent="-2243138">
              <a:spcBef>
                <a:spcPts val="600"/>
              </a:spcBef>
              <a:buNone/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●申し込　必要</a:t>
            </a:r>
            <a:r>
              <a:rPr lang="ja-JP" altLang="en-US" sz="1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（会場毎に申込時期が異なります</a:t>
            </a:r>
            <a:r>
              <a:rPr lang="ja-JP" altLang="en-US" sz="12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ので市報</a:t>
            </a:r>
            <a:r>
              <a:rPr lang="ja-JP" altLang="en-US" sz="1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で</a:t>
            </a:r>
            <a:r>
              <a:rPr lang="ja-JP" altLang="en-US" sz="12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お知</a:t>
            </a:r>
            <a:r>
              <a:rPr lang="ja-JP" altLang="en-US" sz="1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らせします</a:t>
            </a:r>
            <a:r>
              <a:rPr lang="ja-JP" altLang="en-US" sz="12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）</a:t>
            </a:r>
            <a:endParaRPr lang="en-US" altLang="ja-JP" sz="12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●参加費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200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400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00160"/>
              </p:ext>
            </p:extLst>
          </p:nvPr>
        </p:nvGraphicFramePr>
        <p:xfrm>
          <a:off x="214834" y="1837461"/>
          <a:ext cx="4856460" cy="44955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6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戸倉創造館</a:t>
                      </a:r>
                      <a:endParaRPr kumimoji="1" lang="en-US" altLang="ja-JP" sz="120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（大ホール）</a:t>
                      </a:r>
                      <a:endParaRPr kumimoji="1" lang="ja-JP" altLang="en-US" sz="12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ことぶきアリーナ</a:t>
                      </a:r>
                      <a:endParaRPr kumimoji="1" lang="en-US" altLang="ja-JP" sz="120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（剣道場）</a:t>
                      </a:r>
                      <a:endParaRPr kumimoji="1" lang="ja-JP" altLang="en-US" sz="12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kumimoji="1" lang="en-US" altLang="ja-JP" sz="110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日（曜日）</a:t>
                      </a:r>
                      <a:endParaRPr kumimoji="1" lang="en-US" altLang="ja-JP" sz="110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</a:t>
                      </a:r>
                      <a:endParaRPr kumimoji="1" lang="en-US" altLang="ja-JP" sz="110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日（曜日）</a:t>
                      </a:r>
                      <a:endParaRPr kumimoji="1"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</a:t>
                      </a:r>
                      <a:endParaRPr kumimoji="1"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8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栗原薫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22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三浦弘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13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青木芽里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27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栗原薫</a:t>
                      </a:r>
                      <a:endParaRPr kumimoji="1" lang="en-US" altLang="ja-JP" sz="1300" b="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三浦弘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24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栗原薫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8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青木芽里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22</a:t>
                      </a:r>
                      <a:r>
                        <a:rPr lang="ja-JP" alt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三浦弘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8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三浦弘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26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青木芽里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9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9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青木芽里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上山田病院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上山田病院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28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上山田病院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11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11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上山田病院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25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三浦弘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9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栗原薫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23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青木芽里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青木芽里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27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青木芽里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B050"/>
                            </a:solidFill>
                          </a:u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lang="ja-JP" alt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B050"/>
                            </a:solidFill>
                          </a:u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B050"/>
                          </a:solidFill>
                        </a:u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三浦弘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24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栗原薫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栗原薫</a:t>
                      </a:r>
                      <a:endParaRPr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24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日（水）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栗原薫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61786"/>
              </p:ext>
            </p:extLst>
          </p:nvPr>
        </p:nvGraphicFramePr>
        <p:xfrm>
          <a:off x="5393107" y="1590738"/>
          <a:ext cx="4743184" cy="25078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85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471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戸倉創造館（大ホール）</a:t>
                      </a:r>
                      <a:endParaRPr kumimoji="1" lang="ja-JP" altLang="en-US" sz="12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4410" marR="104410" marT="50408" marB="50408"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月日（曜日）</a:t>
                      </a:r>
                      <a:endParaRPr kumimoji="1"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</a:t>
                      </a:r>
                      <a:endParaRPr kumimoji="1"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月日（曜日）</a:t>
                      </a:r>
                      <a:endParaRPr kumimoji="1"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</a:t>
                      </a:r>
                      <a:endParaRPr kumimoji="1" lang="ja-JP" alt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16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西山木実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15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柔道整復師会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21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応援団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11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19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</a:t>
                      </a:r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木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応援団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18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柔道整復師会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17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太田靖子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15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</a:t>
                      </a:r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水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西山木実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13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</a:t>
                      </a:r>
                      <a:r>
                        <a:rPr kumimoji="1" lang="ja-JP" altLang="en-US" sz="13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（水）</a:t>
                      </a:r>
                      <a:endParaRPr kumimoji="1" lang="ja-JP" altLang="en-US" sz="13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応援団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8</a:t>
                      </a:r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20</a:t>
                      </a:r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太田靖子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18</a:t>
                      </a:r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kumimoji="1" lang="en-US" altLang="ja-JP" sz="130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太田靖子</a:t>
                      </a:r>
                      <a:endParaRPr kumimoji="1"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21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9</a:t>
                      </a:r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lang="en-US" altLang="ja-JP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17</a:t>
                      </a:r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日（木）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3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太田靖子</a:t>
                      </a:r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/>
                </a:tc>
                <a:tc>
                  <a:txBody>
                    <a:bodyPr/>
                    <a:lstStyle/>
                    <a:p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41107" marR="0" marT="39692" marB="39692" anchor="ctr">
                    <a:lnBlToT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sz="13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11861" marR="0" marT="39600" marB="39600" anchor="ctr">
                    <a:lnBlToT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100814" y="6588943"/>
            <a:ext cx="2077092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お問い合わせ</a:t>
            </a:r>
            <a:endParaRPr kumimoji="1" lang="en-US" altLang="ja-JP" sz="11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基幹地域包括支援センター　</a:t>
            </a:r>
            <a:endParaRPr lang="en-US" altLang="ja-JP" sz="11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026-273-1111</a:t>
            </a:r>
            <a:r>
              <a:rPr kumimoji="1"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（内線</a:t>
            </a:r>
            <a:r>
              <a:rPr kumimoji="1" lang="en-US" altLang="ja-JP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1181</a:t>
            </a:r>
            <a:r>
              <a:rPr kumimoji="1"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54" y="468263"/>
            <a:ext cx="1267764" cy="12241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7533" r="21277" b="8019"/>
          <a:stretch/>
        </p:blipFill>
        <p:spPr>
          <a:xfrm>
            <a:off x="5713827" y="4500711"/>
            <a:ext cx="784000" cy="89500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500" b="10263"/>
          <a:stretch/>
        </p:blipFill>
        <p:spPr>
          <a:xfrm>
            <a:off x="1952192" y="6503164"/>
            <a:ext cx="2836254" cy="967356"/>
          </a:xfrm>
          <a:prstGeom prst="rect">
            <a:avLst/>
          </a:prstGeom>
        </p:spPr>
      </p:pic>
      <p:pic>
        <p:nvPicPr>
          <p:cNvPr id="11" name="図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" y="6503163"/>
            <a:ext cx="904438" cy="775602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43" y="104983"/>
            <a:ext cx="575553" cy="523577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3" y="6818143"/>
            <a:ext cx="677311" cy="567848"/>
          </a:xfrm>
          <a:prstGeom prst="rect">
            <a:avLst/>
          </a:prstGeom>
        </p:spPr>
      </p:pic>
      <p:pic>
        <p:nvPicPr>
          <p:cNvPr id="14" name="図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01" y="557902"/>
            <a:ext cx="518141" cy="458303"/>
          </a:xfrm>
          <a:prstGeom prst="rect">
            <a:avLst/>
          </a:prstGeom>
        </p:spPr>
      </p:pic>
      <p:pic>
        <p:nvPicPr>
          <p:cNvPr id="15" name="図 14" descr="アキレス腱ストレッチのイラスト（おじいさん）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86" y="4978538"/>
            <a:ext cx="888260" cy="96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 descr="元気なお爺さんのイラスト">
            <a:hlinkClick r:id="rId13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47" y="6077752"/>
            <a:ext cx="1076302" cy="1144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523647" y="725518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※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対象</a:t>
            </a: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は</a:t>
            </a:r>
            <a:r>
              <a:rPr lang="en-US" altLang="ja-JP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65</a:t>
            </a: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歳以上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の市民に</a:t>
            </a: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限ります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r>
              <a:rPr lang="en-US" altLang="ja-JP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65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歳未満の方はご相談ください。</a:t>
            </a:r>
            <a:endParaRPr lang="ja-JP" altLang="en-US" sz="11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0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593</Words>
  <Application>Microsoft Office PowerPoint</Application>
  <PresentationFormat>ユーザー設定</PresentationFormat>
  <Paragraphs>139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UDゴシック</vt:lpstr>
      <vt:lpstr>BIZ UD明朝 Medium</vt:lpstr>
      <vt:lpstr>HGPｺﾞｼｯｸE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>千曲市役所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青木　まどか</dc:creator>
  <cp:lastModifiedBy>default</cp:lastModifiedBy>
  <cp:revision>70</cp:revision>
  <cp:lastPrinted>2026-02-12T05:55:00Z</cp:lastPrinted>
  <dcterms:created xsi:type="dcterms:W3CDTF">2023-12-11T23:55:40Z</dcterms:created>
  <dcterms:modified xsi:type="dcterms:W3CDTF">2026-02-12T23:55:14Z</dcterms:modified>
</cp:coreProperties>
</file>