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7" r:id="rId2"/>
    <p:sldId id="261" r:id="rId3"/>
  </p:sldIdLst>
  <p:sldSz cx="6858000" cy="9906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007" userDrawn="1">
          <p15:clr>
            <a:srgbClr val="A4A3A4"/>
          </p15:clr>
        </p15:guide>
        <p15:guide id="2" pos="18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0" autoAdjust="0"/>
    <p:restoredTop sz="94660"/>
  </p:normalViewPr>
  <p:slideViewPr>
    <p:cSldViewPr snapToGrid="0">
      <p:cViewPr>
        <p:scale>
          <a:sx n="80" d="100"/>
          <a:sy n="80" d="100"/>
        </p:scale>
        <p:origin x="-1602" y="1794"/>
      </p:cViewPr>
      <p:guideLst>
        <p:guide orient="horz" pos="3007"/>
        <p:guide pos="18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0EA12-D32A-4F5C-AE69-394F93CDD7E9}" type="datetimeFigureOut">
              <a:rPr kumimoji="1" lang="ja-JP" altLang="en-US" smtClean="0"/>
              <a:t>2019/8/29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EE2D-12F9-45A0-8570-3C064A24F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5597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0EA12-D32A-4F5C-AE69-394F93CDD7E9}" type="datetimeFigureOut">
              <a:rPr kumimoji="1" lang="ja-JP" altLang="en-US" smtClean="0"/>
              <a:t>2019/8/29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EE2D-12F9-45A0-8570-3C064A24F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8088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0EA12-D32A-4F5C-AE69-394F93CDD7E9}" type="datetimeFigureOut">
              <a:rPr kumimoji="1" lang="ja-JP" altLang="en-US" smtClean="0"/>
              <a:t>2019/8/29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EE2D-12F9-45A0-8570-3C064A24F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0921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0EA12-D32A-4F5C-AE69-394F93CDD7E9}" type="datetimeFigureOut">
              <a:rPr kumimoji="1" lang="ja-JP" altLang="en-US" smtClean="0"/>
              <a:t>2019/8/29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EE2D-12F9-45A0-8570-3C064A24F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8970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0EA12-D32A-4F5C-AE69-394F93CDD7E9}" type="datetimeFigureOut">
              <a:rPr kumimoji="1" lang="ja-JP" altLang="en-US" smtClean="0"/>
              <a:t>2019/8/29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EE2D-12F9-45A0-8570-3C064A24F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750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0EA12-D32A-4F5C-AE69-394F93CDD7E9}" type="datetimeFigureOut">
              <a:rPr kumimoji="1" lang="ja-JP" altLang="en-US" smtClean="0"/>
              <a:t>2019/8/29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EE2D-12F9-45A0-8570-3C064A24F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9524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0EA12-D32A-4F5C-AE69-394F93CDD7E9}" type="datetimeFigureOut">
              <a:rPr kumimoji="1" lang="ja-JP" altLang="en-US" smtClean="0"/>
              <a:t>2019/8/29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EE2D-12F9-45A0-8570-3C064A24F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1532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0EA12-D32A-4F5C-AE69-394F93CDD7E9}" type="datetimeFigureOut">
              <a:rPr kumimoji="1" lang="ja-JP" altLang="en-US" smtClean="0"/>
              <a:t>2019/8/29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EE2D-12F9-45A0-8570-3C064A24F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6408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0EA12-D32A-4F5C-AE69-394F93CDD7E9}" type="datetimeFigureOut">
              <a:rPr kumimoji="1" lang="ja-JP" altLang="en-US" smtClean="0"/>
              <a:t>2019/8/29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EE2D-12F9-45A0-8570-3C064A24F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8268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0EA12-D32A-4F5C-AE69-394F93CDD7E9}" type="datetimeFigureOut">
              <a:rPr kumimoji="1" lang="ja-JP" altLang="en-US" smtClean="0"/>
              <a:t>2019/8/29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EE2D-12F9-45A0-8570-3C064A24F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971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0EA12-D32A-4F5C-AE69-394F93CDD7E9}" type="datetimeFigureOut">
              <a:rPr kumimoji="1" lang="ja-JP" altLang="en-US" smtClean="0"/>
              <a:t>2019/8/29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EE2D-12F9-45A0-8570-3C064A24F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2531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20EA12-D32A-4F5C-AE69-394F93CDD7E9}" type="datetimeFigureOut">
              <a:rPr kumimoji="1" lang="ja-JP" altLang="en-US" smtClean="0"/>
              <a:t>2019/8/29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00EE2D-12F9-45A0-8570-3C064A24F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6033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正方形/長方形 20"/>
          <p:cNvSpPr/>
          <p:nvPr/>
        </p:nvSpPr>
        <p:spPr>
          <a:xfrm>
            <a:off x="62074" y="2173740"/>
            <a:ext cx="6722218" cy="7180174"/>
          </a:xfrm>
          <a:prstGeom prst="rect">
            <a:avLst/>
          </a:prstGeom>
          <a:noFill/>
          <a:ln>
            <a:solidFill>
              <a:srgbClr val="00CC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01098" y="2571887"/>
            <a:ext cx="6542592" cy="69095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25" indent="-174625"/>
            <a:r>
              <a:rPr kumimoji="1" lang="en-US" altLang="ja-JP" sz="1600" b="1" dirty="0" smtClean="0">
                <a:solidFill>
                  <a:srgbClr val="00B05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kumimoji="1" lang="ja-JP" altLang="en-US" sz="1600" b="1" dirty="0" smtClean="0">
                <a:solidFill>
                  <a:srgbClr val="00B05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対象者・</a:t>
            </a:r>
            <a:r>
              <a:rPr kumimoji="1" lang="ja-JP" altLang="en-US" sz="1600" b="1" dirty="0">
                <a:solidFill>
                  <a:srgbClr val="00B05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利用料</a:t>
            </a:r>
            <a:r>
              <a:rPr kumimoji="1" lang="en-US" altLang="ja-JP" sz="1600" b="1" dirty="0">
                <a:solidFill>
                  <a:srgbClr val="00B05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</a:p>
          <a:p>
            <a:pPr marL="174625" indent="-174625"/>
            <a:endParaRPr kumimoji="1" lang="en-US" altLang="ja-JP" sz="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357188" indent="-357188"/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○</a:t>
            </a:r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幼稚園、保育所、認定こども園等を利用</a:t>
            </a:r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する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３歳から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５歳までの全ての子どもたち</a:t>
            </a:r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利用料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が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無償化されます。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74625" indent="-174625"/>
            <a:endParaRPr lang="en-US" altLang="ja-JP" sz="1000" dirty="0">
              <a:latin typeface="HGPｺﾞｼｯｸM" panose="020B0600000000000000" pitchFamily="50" charset="-128"/>
              <a:ea typeface="HGPｺﾞｼｯｸM" panose="020B0600000000000000" pitchFamily="50" charset="-128"/>
              <a:cs typeface="メイリオ" panose="020B0604030504040204" pitchFamily="50" charset="-128"/>
            </a:endParaRPr>
          </a:p>
          <a:p>
            <a:pPr marL="361950" indent="-361950"/>
            <a:endParaRPr kumimoji="1"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361950" indent="-361950"/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361950" indent="-361950"/>
            <a:endParaRPr kumimoji="1"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361950" indent="-361950"/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361950" indent="-361950"/>
            <a:endParaRPr kumimoji="1"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361950" indent="-361950"/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361950" indent="-361950"/>
            <a:endParaRPr kumimoji="1"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361950" indent="-361950"/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361950" indent="-361950"/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361950" indent="-361950"/>
            <a:endParaRPr kumimoji="1"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361950" indent="-361950"/>
            <a:endParaRPr kumimoji="1"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74625" indent="-174625"/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442913" indent="-442913"/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○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０歳から</a:t>
            </a:r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２歳までの子どもたちに</a:t>
            </a:r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ついては、住民税</a:t>
            </a:r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非課税世帯</a:t>
            </a:r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を対象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と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して利用料が無償化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されます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74625" indent="-174625"/>
            <a:endParaRPr lang="en-US" altLang="ja-JP" sz="1000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メイリオ" panose="020B0604030504040204" pitchFamily="50" charset="-128"/>
            </a:endParaRPr>
          </a:p>
          <a:p>
            <a:pPr marL="174625" indent="-174625"/>
            <a:r>
              <a:rPr lang="ja-JP" altLang="en-US" sz="13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　　　●　 さらに</a:t>
            </a:r>
            <a:r>
              <a:rPr lang="ja-JP" altLang="en-US" sz="1300" dirty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、</a:t>
            </a:r>
            <a:r>
              <a:rPr lang="ja-JP" altLang="en-US" sz="13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子どもが</a:t>
            </a:r>
            <a:r>
              <a:rPr lang="ja-JP" altLang="en-US" sz="1300" dirty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２人以上の世帯の負担軽減の観点から、現行制度を継続し</a:t>
            </a:r>
            <a:r>
              <a:rPr lang="ja-JP" altLang="en-US" sz="13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、保育</a:t>
            </a:r>
            <a:endParaRPr lang="en-US" altLang="ja-JP" sz="1300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メイリオ" panose="020B0604030504040204" pitchFamily="50" charset="-128"/>
            </a:endParaRPr>
          </a:p>
          <a:p>
            <a:pPr marL="174625" indent="-174625"/>
            <a:r>
              <a:rPr lang="ja-JP" altLang="en-US" sz="1300" dirty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　</a:t>
            </a:r>
            <a:r>
              <a:rPr lang="ja-JP" altLang="en-US" sz="13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　　　　所等</a:t>
            </a:r>
            <a:r>
              <a:rPr lang="ja-JP" altLang="en-US" sz="1300" dirty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を利用する最年長の</a:t>
            </a:r>
            <a:r>
              <a:rPr lang="ja-JP" altLang="en-US" sz="13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子どもを</a:t>
            </a:r>
            <a:r>
              <a:rPr lang="ja-JP" altLang="en-US" sz="1300" dirty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第１子とカウントして、０歳から２歳までの</a:t>
            </a:r>
            <a:r>
              <a:rPr lang="ja-JP" altLang="en-US" sz="13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第２子は半</a:t>
            </a:r>
            <a:endParaRPr lang="en-US" altLang="ja-JP" sz="1300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メイリオ" panose="020B0604030504040204" pitchFamily="50" charset="-128"/>
            </a:endParaRPr>
          </a:p>
          <a:p>
            <a:pPr marL="174625" indent="-174625"/>
            <a:r>
              <a:rPr lang="ja-JP" altLang="en-US" sz="1300" dirty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　</a:t>
            </a:r>
            <a:r>
              <a:rPr lang="ja-JP" altLang="en-US" sz="13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　　　　額、第３子</a:t>
            </a:r>
            <a:r>
              <a:rPr lang="ja-JP" altLang="en-US" sz="1300" dirty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以降は無償となります</a:t>
            </a:r>
            <a:r>
              <a:rPr lang="ja-JP" altLang="en-US" sz="13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。</a:t>
            </a:r>
            <a:endParaRPr lang="en-US" altLang="ja-JP" sz="1300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メイリオ" panose="020B0604030504040204" pitchFamily="50" charset="-128"/>
            </a:endParaRPr>
          </a:p>
          <a:p>
            <a:pPr marL="174625" indent="-174625"/>
            <a:endParaRPr lang="ja-JP" altLang="en-US" sz="800" dirty="0">
              <a:latin typeface="ＭＳ Ｐ明朝" panose="02020600040205080304" pitchFamily="18" charset="-128"/>
              <a:ea typeface="ＭＳ Ｐ明朝" panose="02020600040205080304" pitchFamily="18" charset="-128"/>
              <a:cs typeface="メイリオ" panose="020B0604030504040204" pitchFamily="50" charset="-128"/>
            </a:endParaRPr>
          </a:p>
          <a:p>
            <a:pPr marL="174625" indent="-174625"/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　　　　　（</a:t>
            </a:r>
            <a:r>
              <a:rPr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注）</a:t>
            </a:r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年収３６０万円</a:t>
            </a:r>
            <a:r>
              <a:rPr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未満相当世帯については、</a:t>
            </a:r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第１子</a:t>
            </a:r>
            <a:r>
              <a:rPr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の年齢は問いません。</a:t>
            </a:r>
          </a:p>
          <a:p>
            <a:pPr marL="174625" indent="-174625"/>
            <a:endParaRPr lang="en-US" altLang="ja-JP" sz="2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74625" indent="-174625"/>
            <a:r>
              <a:rPr lang="en-US" altLang="ja-JP" sz="1600" b="1" dirty="0">
                <a:solidFill>
                  <a:srgbClr val="00B05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600" b="1" dirty="0">
                <a:solidFill>
                  <a:srgbClr val="00B05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対象となる施設</a:t>
            </a:r>
            <a:r>
              <a:rPr lang="ja-JP" altLang="en-US" sz="1600" b="1" dirty="0" smtClean="0">
                <a:solidFill>
                  <a:srgbClr val="00B05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lang="ja-JP" altLang="en-US" sz="1600" b="1" dirty="0">
                <a:solidFill>
                  <a:srgbClr val="00B05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事業</a:t>
            </a:r>
            <a:r>
              <a:rPr lang="en-US" altLang="ja-JP" sz="1600" b="1" dirty="0" smtClean="0">
                <a:solidFill>
                  <a:srgbClr val="00B05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74625" indent="-174625"/>
            <a:endParaRPr lang="en-US" altLang="ja-JP" sz="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74625" indent="-174625"/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○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幼稚園、保育所、認定こども園に加え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地域型保育、企業主導</a:t>
            </a:r>
            <a:endParaRPr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74625" indent="-174625"/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型</a:t>
            </a:r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保育事業</a:t>
            </a: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（標準的な利用料）</a:t>
            </a:r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も同様に無償化の対象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とされます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74625" indent="-174625"/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lang="en-US" altLang="ja-JP" sz="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74625" indent="-174625"/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　　　　（注）地域型保育とは、</a:t>
            </a:r>
            <a:r>
              <a:rPr lang="zh-TW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小規模</a:t>
            </a:r>
            <a:r>
              <a:rPr lang="zh-TW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保育、家庭的保育、居宅訪問型保育、事業所内</a:t>
            </a:r>
            <a:r>
              <a:rPr lang="zh-TW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保育</a:t>
            </a:r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を指します。</a:t>
            </a:r>
            <a:endParaRPr lang="en-US" altLang="ja-JP" sz="1100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メイリオ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-1" y="6581"/>
            <a:ext cx="6858000" cy="1719142"/>
          </a:xfrm>
          <a:prstGeom prst="rect">
            <a:avLst/>
          </a:prstGeom>
          <a:solidFill>
            <a:srgbClr val="00CC66"/>
          </a:solidFill>
          <a:ln>
            <a:solidFill>
              <a:srgbClr val="00CC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2550" indent="-82550" algn="ctr">
              <a:spcAft>
                <a:spcPts val="600"/>
              </a:spcAft>
            </a:pPr>
            <a:endParaRPr lang="ja-JP" altLang="en-US" sz="2400" strike="sngStrike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ブローチ 8"/>
          <p:cNvSpPr/>
          <p:nvPr/>
        </p:nvSpPr>
        <p:spPr>
          <a:xfrm>
            <a:off x="216000" y="244625"/>
            <a:ext cx="6408000" cy="1368000"/>
          </a:xfrm>
          <a:prstGeom prst="plaque">
            <a:avLst>
              <a:gd name="adj" fmla="val 8499"/>
            </a:avLst>
          </a:prstGeom>
          <a:noFill/>
          <a:ln w="38100" cmpd="dbl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154366" y="589636"/>
            <a:ext cx="6547294" cy="9342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2550" indent="-82550" algn="ctr">
              <a:spcAft>
                <a:spcPts val="800"/>
              </a:spcAft>
            </a:pPr>
            <a:r>
              <a:rPr lang="ja-JP" altLang="en-US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３歳から５歳まで</a:t>
            </a:r>
            <a:r>
              <a:rPr lang="ja-JP" altLang="en-US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の幼稚園、保育所、認定こども園などを　利用する子どもたちの</a:t>
            </a:r>
            <a:r>
              <a:rPr lang="ja-JP" altLang="en-US" sz="17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利用料が</a:t>
            </a:r>
            <a:r>
              <a:rPr lang="ja-JP" altLang="en-US" sz="3000" b="1" dirty="0">
                <a:solidFill>
                  <a:srgbClr val="FFFF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無償化</a:t>
            </a:r>
            <a:r>
              <a:rPr lang="ja-JP" altLang="en-US" sz="17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されます。</a:t>
            </a:r>
            <a:endParaRPr lang="en-US" altLang="ja-JP" sz="17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82550" indent="-82550">
              <a:spcAft>
                <a:spcPts val="800"/>
              </a:spcAft>
            </a:pPr>
            <a:r>
              <a:rPr lang="ja-JP" altLang="en-US" sz="1200" dirty="0" smtClean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</a:t>
            </a:r>
            <a:endParaRPr lang="ja-JP" altLang="en-US" sz="1600" strike="sngStrike" dirty="0">
              <a:solidFill>
                <a:schemeClr val="bg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1725695" y="10629"/>
            <a:ext cx="3420904" cy="455907"/>
          </a:xfrm>
          <a:prstGeom prst="rect">
            <a:avLst/>
          </a:prstGeom>
          <a:solidFill>
            <a:srgbClr val="00CC66"/>
          </a:solidFill>
          <a:ln>
            <a:solidFill>
              <a:srgbClr val="00CC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108000" rIns="36000" bIns="0" rtlCol="0" anchor="ctr"/>
          <a:lstStyle/>
          <a:p>
            <a:pPr marL="82550" indent="-82550" algn="ctr">
              <a:spcAft>
                <a:spcPts val="600"/>
              </a:spcAft>
            </a:pPr>
            <a:r>
              <a:rPr lang="ja-JP" altLang="en-US" sz="2400" b="1" dirty="0" smtClean="0">
                <a:solidFill>
                  <a:srgbClr val="FFFF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令和元年</a:t>
            </a:r>
            <a:r>
              <a:rPr lang="en-US" altLang="ja-JP" sz="2400" b="1" dirty="0">
                <a:solidFill>
                  <a:srgbClr val="FFFF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r>
              <a:rPr lang="ja-JP" altLang="en-US" sz="2400" b="1" dirty="0">
                <a:solidFill>
                  <a:srgbClr val="FFFF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月１日</a:t>
            </a:r>
            <a:r>
              <a:rPr lang="ja-JP" altLang="en-US" sz="2000" b="1" dirty="0">
                <a:solidFill>
                  <a:srgbClr val="FFFF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から</a:t>
            </a:r>
            <a:endParaRPr lang="ja-JP" altLang="en-US" sz="2400" strike="sngStrike" dirty="0">
              <a:solidFill>
                <a:srgbClr val="FFFF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712530" y="1274495"/>
            <a:ext cx="50673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2550" indent="-82550">
              <a:spcAft>
                <a:spcPts val="800"/>
              </a:spcAft>
            </a:pPr>
            <a:r>
              <a:rPr lang="en-US" altLang="ja-JP" sz="1200" dirty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※</a:t>
            </a:r>
            <a:r>
              <a:rPr lang="ja-JP" altLang="en-US" sz="1200" dirty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1200" b="1" dirty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０歳から２歳までの住民税非課税世帯の</a:t>
            </a:r>
            <a:r>
              <a:rPr lang="ja-JP" altLang="en-US" sz="1200" b="1" dirty="0" smtClean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子どもたち</a:t>
            </a:r>
            <a:r>
              <a:rPr lang="ja-JP" altLang="en-US" sz="1200" b="1" dirty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も対象</a:t>
            </a:r>
            <a:r>
              <a:rPr lang="ja-JP" altLang="en-US" sz="1200" dirty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になります。</a:t>
            </a:r>
            <a:endParaRPr lang="ja-JP" altLang="en-US" sz="1600" strike="sngStrike" dirty="0">
              <a:solidFill>
                <a:schemeClr val="bg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429863" y="3493126"/>
            <a:ext cx="6321391" cy="24083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7313" indent="-87313"/>
            <a:r>
              <a:rPr lang="ja-JP" altLang="en-US" sz="13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●　</a:t>
            </a:r>
            <a:r>
              <a:rPr lang="ja-JP" altLang="en-US" sz="13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幼稚園</a:t>
            </a:r>
            <a:r>
              <a:rPr lang="ja-JP" altLang="en-US" sz="13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については、月額</a:t>
            </a:r>
            <a:r>
              <a:rPr lang="ja-JP" altLang="en-US" sz="13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上限 ２．５７万円です</a:t>
            </a:r>
            <a:r>
              <a:rPr lang="ja-JP" altLang="en-US" sz="1300" b="1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。</a:t>
            </a:r>
            <a:endParaRPr lang="en-US" altLang="ja-JP" sz="1300" b="1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endParaRPr lang="en-US" altLang="ja-JP" sz="1050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87313" indent="-87313"/>
            <a:r>
              <a:rPr lang="ja-JP" altLang="en-US" sz="13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●　</a:t>
            </a:r>
            <a:r>
              <a:rPr lang="ja-JP" altLang="en-US" sz="13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無償化の</a:t>
            </a:r>
            <a:r>
              <a:rPr lang="ja-JP" altLang="en-US" sz="13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期間</a:t>
            </a:r>
            <a:r>
              <a:rPr lang="ja-JP" altLang="en-US" sz="13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は、満３歳になった後の４月１日から小学校入学前までの３年間です</a:t>
            </a:r>
            <a:r>
              <a:rPr lang="ja-JP" altLang="en-US" sz="1300" b="1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。</a:t>
            </a:r>
            <a:endParaRPr lang="en-US" altLang="ja-JP" sz="1300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87313" indent="-87313"/>
            <a:endParaRPr lang="en-US" altLang="ja-JP" sz="400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87313" indent="-87313"/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　　　（注）　幼稚園</a:t>
            </a:r>
            <a:r>
              <a:rPr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については</a:t>
            </a:r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、</a:t>
            </a:r>
            <a:r>
              <a:rPr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入園</a:t>
            </a:r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できる時期に合わせて、</a:t>
            </a:r>
            <a:r>
              <a:rPr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満３歳から</a:t>
            </a:r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無償化します。</a:t>
            </a:r>
            <a:endParaRPr lang="en-US" altLang="ja-JP" sz="1100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endParaRPr lang="en-US" altLang="ja-JP" sz="1050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87313" indent="-87313"/>
            <a:r>
              <a:rPr lang="ja-JP" altLang="en-US" sz="13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●　</a:t>
            </a:r>
            <a:r>
              <a:rPr lang="ja-JP" altLang="en-US" sz="13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通園</a:t>
            </a:r>
            <a:r>
              <a:rPr lang="ja-JP" altLang="en-US" sz="13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送迎費、食材料費、</a:t>
            </a:r>
            <a:r>
              <a:rPr lang="ja-JP" altLang="en-US" sz="13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行事費などは、これまでどおり保護者の負担になります。</a:t>
            </a:r>
            <a:endParaRPr lang="en-US" altLang="ja-JP" sz="1300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87313" indent="-87313"/>
            <a:r>
              <a:rPr lang="ja-JP" altLang="en-US" sz="13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　　ただし、</a:t>
            </a:r>
            <a:r>
              <a:rPr lang="zh-CN" altLang="en-US" sz="13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年収</a:t>
            </a:r>
            <a:r>
              <a:rPr lang="ja-JP" altLang="en-US" sz="13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３６０</a:t>
            </a:r>
            <a:r>
              <a:rPr lang="zh-CN" altLang="en-US" sz="13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万円</a:t>
            </a:r>
            <a:r>
              <a:rPr lang="zh-CN" altLang="en-US" sz="13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未満相当</a:t>
            </a:r>
            <a:r>
              <a:rPr lang="zh-CN" altLang="en-US" sz="13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世帯</a:t>
            </a:r>
            <a:r>
              <a:rPr lang="ja-JP" altLang="en-US" sz="13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の子どもたちと全ての世帯の第３子以降の子ども</a:t>
            </a:r>
            <a:endParaRPr lang="en-US" altLang="ja-JP" sz="1300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87313" indent="-87313"/>
            <a:r>
              <a:rPr lang="ja-JP" altLang="en-US" sz="13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　</a:t>
            </a:r>
            <a:r>
              <a:rPr lang="ja-JP" altLang="en-US" sz="13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　たちについては、副食（おかず・おやつ等）の費用が免除されます。</a:t>
            </a:r>
            <a:endParaRPr lang="en-US" altLang="ja-JP" sz="1300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87313" indent="-87313"/>
            <a:endParaRPr lang="en-US" altLang="ja-JP" sz="1050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185738" indent="-185738"/>
            <a:r>
              <a:rPr lang="ja-JP" altLang="en-US" sz="13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●</a:t>
            </a:r>
            <a:r>
              <a:rPr lang="ja-JP" altLang="en-US" sz="13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　</a:t>
            </a:r>
            <a:r>
              <a:rPr lang="ja-JP" altLang="en-US" sz="13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子ども・子育て支援新制度</a:t>
            </a:r>
            <a:r>
              <a:rPr lang="ja-JP" altLang="en-US" sz="13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の対象とならない幼稚園については</a:t>
            </a:r>
            <a:r>
              <a:rPr lang="ja-JP" altLang="en-US" sz="13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、無償化となるための認定や市町村に</a:t>
            </a:r>
            <a:r>
              <a:rPr lang="ja-JP" altLang="en-US" sz="13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よって償還</a:t>
            </a:r>
            <a:r>
              <a:rPr lang="ja-JP" altLang="en-US" sz="13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払いの手続きが必要な場合がありますので、お住まいの　市町村にご確認ください。</a:t>
            </a:r>
            <a:endParaRPr lang="ja-JP" altLang="en-US" sz="1300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</p:txBody>
      </p:sp>
      <p:sp>
        <p:nvSpPr>
          <p:cNvPr id="18" name="角丸四角形 17"/>
          <p:cNvSpPr/>
          <p:nvPr/>
        </p:nvSpPr>
        <p:spPr>
          <a:xfrm>
            <a:off x="90129" y="1987929"/>
            <a:ext cx="6071723" cy="396000"/>
          </a:xfrm>
          <a:prstGeom prst="roundRect">
            <a:avLst>
              <a:gd name="adj" fmla="val 50000"/>
            </a:avLst>
          </a:prstGeom>
          <a:solidFill>
            <a:srgbClr val="00CC66"/>
          </a:solidFill>
          <a:ln w="76200" cmpd="thinThick">
            <a:solidFill>
              <a:srgbClr val="00CC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pPr algn="ctr"/>
            <a:endParaRPr lang="ja-JP" altLang="en-US" sz="16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-213457" y="2024796"/>
            <a:ext cx="670283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幼稚園</a:t>
            </a:r>
            <a:r>
              <a:rPr lang="ja-JP" altLang="en-US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、保育所、認定こども園等を利用する</a:t>
            </a:r>
            <a:r>
              <a:rPr lang="ja-JP" altLang="en-US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子どもたち</a:t>
            </a:r>
            <a:endParaRPr lang="en-US" altLang="ja-JP" sz="9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-35547" y="9428126"/>
            <a:ext cx="6918847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4625" indent="-174625"/>
            <a:r>
              <a:rPr lang="en-US" altLang="ja-JP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05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メイリオ" panose="020B0604030504040204" pitchFamily="50" charset="-128"/>
              </a:rPr>
              <a:t>待機</a:t>
            </a:r>
            <a:r>
              <a:rPr lang="ja-JP" altLang="en-US" sz="105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メイリオ" panose="020B0604030504040204" pitchFamily="50" charset="-128"/>
              </a:rPr>
              <a:t>児童解消の実現に向けては</a:t>
            </a:r>
            <a:r>
              <a:rPr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メイリオ" panose="020B0604030504040204" pitchFamily="50" charset="-128"/>
              </a:rPr>
              <a:t>、「子育て安心プラン」に基づき、女性</a:t>
            </a:r>
            <a:r>
              <a:rPr lang="ja-JP" altLang="en-US" sz="105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メイリオ" panose="020B0604030504040204" pitchFamily="50" charset="-128"/>
              </a:rPr>
              <a:t>就業率</a:t>
            </a:r>
            <a:r>
              <a:rPr lang="en-US" altLang="ja-JP" sz="105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メイリオ" panose="020B0604030504040204" pitchFamily="50" charset="-128"/>
              </a:rPr>
              <a:t>80</a:t>
            </a:r>
            <a:r>
              <a:rPr lang="ja-JP" altLang="en-US" sz="105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メイリオ" panose="020B0604030504040204" pitchFamily="50" charset="-128"/>
              </a:rPr>
              <a:t>％に対応</a:t>
            </a:r>
            <a:r>
              <a:rPr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メイリオ" panose="020B0604030504040204" pitchFamily="50" charset="-128"/>
              </a:rPr>
              <a:t>できる保育の受け皿（</a:t>
            </a:r>
            <a:r>
              <a:rPr lang="en-US" altLang="ja-JP" sz="105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メイリオ" panose="020B0604030504040204" pitchFamily="50" charset="-128"/>
              </a:rPr>
              <a:t>2018</a:t>
            </a:r>
            <a:r>
              <a:rPr lang="ja-JP" altLang="en-US" sz="105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メイリオ" panose="020B0604030504040204" pitchFamily="50" charset="-128"/>
              </a:rPr>
              <a:t>年度～</a:t>
            </a:r>
            <a:r>
              <a:rPr lang="en-US" altLang="ja-JP" sz="105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メイリオ" panose="020B0604030504040204" pitchFamily="50" charset="-128"/>
              </a:rPr>
              <a:t>2020</a:t>
            </a:r>
            <a:r>
              <a:rPr lang="ja-JP" altLang="en-US" sz="1050" b="1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メイリオ" panose="020B0604030504040204" pitchFamily="50" charset="-128"/>
              </a:rPr>
              <a:t>年度末まで</a:t>
            </a:r>
            <a:r>
              <a:rPr lang="ja-JP" altLang="en-US" sz="105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メイリオ" panose="020B0604030504040204" pitchFamily="50" charset="-128"/>
              </a:rPr>
              <a:t>に約</a:t>
            </a:r>
            <a:r>
              <a:rPr lang="en-US" altLang="ja-JP" sz="105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メイリオ" panose="020B0604030504040204" pitchFamily="50" charset="-128"/>
              </a:rPr>
              <a:t>32</a:t>
            </a:r>
            <a:r>
              <a:rPr lang="ja-JP" altLang="en-US" sz="105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メイリオ" panose="020B0604030504040204" pitchFamily="50" charset="-128"/>
              </a:rPr>
              <a:t>万人分</a:t>
            </a:r>
            <a:r>
              <a:rPr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メイリオ" panose="020B0604030504040204" pitchFamily="50" charset="-128"/>
              </a:rPr>
              <a:t>）の整備</a:t>
            </a:r>
            <a:r>
              <a:rPr lang="ja-JP" altLang="en-US" sz="105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メイリオ" panose="020B0604030504040204" pitchFamily="50" charset="-128"/>
              </a:rPr>
              <a:t>を進めます</a:t>
            </a:r>
            <a:r>
              <a:rPr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メイリオ" panose="020B0604030504040204" pitchFamily="50" charset="-128"/>
              </a:rPr>
              <a:t>。また、保育士等の処遇改善にも適切に取り組んで</a:t>
            </a:r>
            <a:r>
              <a:rPr lang="ja-JP" altLang="en-US" sz="105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メイリオ" panose="020B0604030504040204" pitchFamily="50" charset="-128"/>
              </a:rPr>
              <a:t>い</a:t>
            </a:r>
            <a:r>
              <a:rPr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メイリオ" panose="020B0604030504040204" pitchFamily="50" charset="-128"/>
              </a:rPr>
              <a:t>ます。</a:t>
            </a:r>
            <a:endParaRPr lang="en-US" altLang="ja-JP" sz="1050" dirty="0">
              <a:latin typeface="HGPｺﾞｼｯｸM" panose="020B0600000000000000" pitchFamily="50" charset="-128"/>
              <a:ea typeface="HGPｺﾞｼｯｸM" panose="020B06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5842658" y="36152"/>
            <a:ext cx="989134" cy="394759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108000" rIns="36000" bIns="0" rtlCol="0" anchor="t"/>
          <a:lstStyle/>
          <a:p>
            <a:pPr marL="82550" indent="-82550" algn="ctr">
              <a:spcAft>
                <a:spcPts val="600"/>
              </a:spcAft>
            </a:pPr>
            <a:r>
              <a:rPr lang="ja-JP" altLang="en-US" sz="1400" dirty="0" smtClean="0">
                <a:solidFill>
                  <a:schemeClr val="tx1"/>
                </a:solidFill>
                <a:latin typeface="+mn-ea"/>
              </a:rPr>
              <a:t>概要資料</a:t>
            </a:r>
            <a:endParaRPr lang="ja-JP" altLang="en-US" sz="1400" dirty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1340848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正方形/長方形 15"/>
          <p:cNvSpPr/>
          <p:nvPr/>
        </p:nvSpPr>
        <p:spPr>
          <a:xfrm>
            <a:off x="62074" y="3018564"/>
            <a:ext cx="6722218" cy="4945437"/>
          </a:xfrm>
          <a:prstGeom prst="rect">
            <a:avLst/>
          </a:prstGeom>
          <a:noFill/>
          <a:ln>
            <a:solidFill>
              <a:srgbClr val="00CC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/>
          <p:cNvSpPr/>
          <p:nvPr/>
        </p:nvSpPr>
        <p:spPr>
          <a:xfrm>
            <a:off x="62074" y="269299"/>
            <a:ext cx="6722218" cy="2429523"/>
          </a:xfrm>
          <a:prstGeom prst="rect">
            <a:avLst/>
          </a:prstGeom>
          <a:noFill/>
          <a:ln>
            <a:solidFill>
              <a:srgbClr val="00CC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3976" y="587620"/>
            <a:ext cx="662621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indent="-180975"/>
            <a:r>
              <a:rPr lang="en-US" altLang="ja-JP" sz="1600" b="1" dirty="0" smtClean="0">
                <a:solidFill>
                  <a:srgbClr val="00CC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600" b="1" dirty="0" smtClean="0">
                <a:solidFill>
                  <a:srgbClr val="00CC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対象者・</a:t>
            </a:r>
            <a:r>
              <a:rPr lang="ja-JP" altLang="en-US" sz="1600" b="1" dirty="0">
                <a:solidFill>
                  <a:srgbClr val="00CC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利用料</a:t>
            </a:r>
            <a:r>
              <a:rPr lang="en-US" altLang="ja-JP" sz="1600" b="1" dirty="0">
                <a:solidFill>
                  <a:srgbClr val="00CC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</a:p>
          <a:p>
            <a:pPr marL="180975" indent="-180975"/>
            <a:r>
              <a:rPr lang="ja-JP" altLang="en-US" sz="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lang="en-US" altLang="ja-JP" sz="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357188" indent="-357188"/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○　無償化の対象となるためには、お住いの市町村から</a:t>
            </a:r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「保育の　必要性の認定」を受ける必要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があります。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80975" indent="-180975"/>
            <a:endParaRPr lang="en-US" altLang="ja-JP" sz="800" dirty="0">
              <a:latin typeface="HGPｺﾞｼｯｸM" panose="020B0600000000000000" pitchFamily="50" charset="-128"/>
              <a:ea typeface="HGPｺﾞｼｯｸM" panose="020B0600000000000000" pitchFamily="50" charset="-128"/>
              <a:cs typeface="メイリオ" panose="020B0604030504040204" pitchFamily="50" charset="-128"/>
            </a:endParaRPr>
          </a:p>
          <a:p>
            <a:pPr marL="442913" indent="-442913"/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　　　（注）原則、通われている幼稚園を経由しての申請となります。「保育の必要性の認定」の要件については、就労等の要件（認可保育所の利用と同等の要件）がありますので、お住いの市町村にご確認ください。</a:t>
            </a:r>
            <a:endParaRPr lang="en-US" altLang="ja-JP" sz="1100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メイリオ" panose="020B0604030504040204" pitchFamily="50" charset="-128"/>
            </a:endParaRPr>
          </a:p>
          <a:p>
            <a:pPr marL="180975" indent="-180975"/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357188" indent="-357188"/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○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幼稚園の利用に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加え、</a:t>
            </a:r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利用</a:t>
            </a:r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日数</a:t>
            </a:r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</a:t>
            </a:r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応じて</a:t>
            </a:r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、最大月額</a:t>
            </a:r>
            <a:r>
              <a:rPr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1.13</a:t>
            </a:r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万</a:t>
            </a:r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円　まで</a:t>
            </a:r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の範囲で預かり保育の利用料が無償化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されます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90129" y="87680"/>
            <a:ext cx="4788000" cy="360000"/>
          </a:xfrm>
          <a:prstGeom prst="roundRect">
            <a:avLst>
              <a:gd name="adj" fmla="val 50000"/>
            </a:avLst>
          </a:prstGeom>
          <a:solidFill>
            <a:srgbClr val="00CC66"/>
          </a:solidFill>
          <a:ln w="76200" cmpd="thinThick">
            <a:solidFill>
              <a:srgbClr val="00CC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pPr algn="ctr"/>
            <a:endParaRPr lang="ja-JP" altLang="en-US" sz="16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304669" y="109959"/>
            <a:ext cx="4756874" cy="3808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幼稚園の預かり保育を</a:t>
            </a:r>
            <a:r>
              <a:rPr lang="ja-JP" altLang="en-US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利用する</a:t>
            </a:r>
            <a:r>
              <a:rPr lang="ja-JP" altLang="en-US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子どもたち</a:t>
            </a:r>
            <a:endParaRPr lang="en-US" altLang="ja-JP" sz="9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90129" y="2840374"/>
            <a:ext cx="4536000" cy="360000"/>
          </a:xfrm>
          <a:prstGeom prst="roundRect">
            <a:avLst>
              <a:gd name="adj" fmla="val 50000"/>
            </a:avLst>
          </a:prstGeom>
          <a:solidFill>
            <a:srgbClr val="00CC66"/>
          </a:solidFill>
          <a:ln w="76200" cmpd="thinThick">
            <a:solidFill>
              <a:srgbClr val="00CC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pPr algn="ctr"/>
            <a:endParaRPr lang="ja-JP" altLang="en-US" sz="16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319256" y="2874166"/>
            <a:ext cx="43719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認可外保育施設等を利用する</a:t>
            </a:r>
            <a:r>
              <a:rPr lang="ja-JP" altLang="en-US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子どもたち</a:t>
            </a:r>
            <a:endParaRPr lang="ja-JP" altLang="en-US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45133" y="3319691"/>
            <a:ext cx="6659341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975" indent="-180975"/>
            <a:r>
              <a:rPr lang="en-US" altLang="ja-JP" sz="1600" b="1" dirty="0" smtClean="0">
                <a:solidFill>
                  <a:srgbClr val="00CC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600" b="1" dirty="0" smtClean="0">
                <a:solidFill>
                  <a:srgbClr val="00CC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対象者・利用料</a:t>
            </a:r>
            <a:r>
              <a:rPr lang="en-US" altLang="ja-JP" sz="1600" b="1" dirty="0" smtClean="0">
                <a:solidFill>
                  <a:srgbClr val="00CC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</a:p>
          <a:p>
            <a:pPr marL="180975" indent="-180975"/>
            <a:endParaRPr lang="en-US" altLang="ja-JP" sz="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357188" indent="-357188"/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○　無償化の対象となるためには、お住いの市町村から</a:t>
            </a:r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「保育の　必要性の認定」を受ける必要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があります。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80975" indent="-180975"/>
            <a:endParaRPr lang="en-US" altLang="ja-JP" sz="800" dirty="0" smtClean="0">
              <a:latin typeface="HGPｺﾞｼｯｸM" panose="020B0600000000000000" pitchFamily="50" charset="-128"/>
              <a:ea typeface="HGPｺﾞｼｯｸM" panose="020B0600000000000000" pitchFamily="50" charset="-128"/>
              <a:cs typeface="メイリオ" panose="020B0604030504040204" pitchFamily="50" charset="-128"/>
            </a:endParaRPr>
          </a:p>
          <a:p>
            <a:pPr marL="180975" indent="-180975"/>
            <a:r>
              <a:rPr lang="ja-JP" altLang="en-US" sz="1100" dirty="0" smtClean="0">
                <a:solidFill>
                  <a:srgbClr val="FF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　</a:t>
            </a:r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　　　（注１）保育所</a:t>
            </a:r>
            <a:r>
              <a:rPr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、認定こども園等を利用できていない方が対象となります</a:t>
            </a:r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。</a:t>
            </a:r>
            <a:endParaRPr lang="en-US" altLang="ja-JP" sz="1100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メイリオ" panose="020B0604030504040204" pitchFamily="50" charset="-128"/>
            </a:endParaRPr>
          </a:p>
          <a:p>
            <a:pPr marL="180975" indent="-180975"/>
            <a:r>
              <a:rPr lang="ja-JP" altLang="en-US" sz="4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　</a:t>
            </a:r>
            <a:endParaRPr lang="en-US" altLang="ja-JP" sz="400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メイリオ" panose="020B0604030504040204" pitchFamily="50" charset="-128"/>
            </a:endParaRPr>
          </a:p>
          <a:p>
            <a:pPr marL="180975" indent="-180975"/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　　　　（注２）</a:t>
            </a:r>
            <a:r>
              <a:rPr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「保育の必要性の認定</a:t>
            </a:r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」の</a:t>
            </a:r>
            <a:r>
              <a:rPr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要件に</a:t>
            </a:r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ついては</a:t>
            </a:r>
            <a:r>
              <a:rPr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、就労等の要件（認可保育所の利用と同等</a:t>
            </a:r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の要件）</a:t>
            </a:r>
            <a:endParaRPr lang="en-US" altLang="ja-JP" sz="1100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メイリオ" panose="020B0604030504040204" pitchFamily="50" charset="-128"/>
            </a:endParaRPr>
          </a:p>
          <a:p>
            <a:pPr marL="180975" indent="-180975"/>
            <a:r>
              <a:rPr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　</a:t>
            </a:r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　　　　が</a:t>
            </a:r>
            <a:r>
              <a:rPr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ありますので</a:t>
            </a:r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、お住いの</a:t>
            </a:r>
            <a:r>
              <a:rPr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市町村にご確認ください</a:t>
            </a:r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。</a:t>
            </a:r>
            <a:endParaRPr lang="en-US" altLang="ja-JP" sz="1100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メイリオ" panose="020B0604030504040204" pitchFamily="50" charset="-128"/>
            </a:endParaRPr>
          </a:p>
          <a:p>
            <a:pPr marL="180975" indent="-180975"/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357188" indent="-357188"/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○　</a:t>
            </a:r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３歳から５歳までの子どもたちは月額</a:t>
            </a:r>
            <a:r>
              <a:rPr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3.7</a:t>
            </a:r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万円まで、０歳から２歳までの住民税非課税世帯の子どもたちは月額</a:t>
            </a:r>
            <a:r>
              <a:rPr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4.2</a:t>
            </a:r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万円まで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の利用料が無償化されます。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357188" indent="-357188"/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80975" indent="-180975"/>
            <a:r>
              <a:rPr lang="en-US" altLang="ja-JP" sz="1600" b="1" dirty="0">
                <a:solidFill>
                  <a:srgbClr val="00CC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600" b="1" dirty="0">
                <a:solidFill>
                  <a:srgbClr val="00CC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対象となる施設・事業</a:t>
            </a:r>
            <a:r>
              <a:rPr lang="en-US" altLang="ja-JP" sz="1600" b="1" dirty="0">
                <a:solidFill>
                  <a:srgbClr val="00CC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</a:p>
          <a:p>
            <a:pPr marL="357188" indent="-357188"/>
            <a:endParaRPr lang="en-US" altLang="ja-JP" sz="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357188" indent="-357188"/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○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認可外保育施設に加え、一時預</a:t>
            </a:r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かり事業、</a:t>
            </a:r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病児保育事業、　ファミリー・サポート・センター事業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を対象とします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80975" indent="-180975"/>
            <a:endParaRPr lang="en-US" altLang="ja-JP" sz="800" dirty="0">
              <a:latin typeface="HGPｺﾞｼｯｸM" panose="020B0600000000000000" pitchFamily="50" charset="-128"/>
              <a:ea typeface="HGPｺﾞｼｯｸM" panose="020B0600000000000000" pitchFamily="50" charset="-128"/>
              <a:cs typeface="メイリオ" panose="020B0604030504040204" pitchFamily="50" charset="-128"/>
            </a:endParaRPr>
          </a:p>
          <a:p>
            <a:pPr marL="442913" indent="-442913"/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　　（注１）認可外保育施設とは、一般的</a:t>
            </a:r>
            <a:r>
              <a:rPr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な認可外保育施設、地方自治体独自の認証保育施設</a:t>
            </a:r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、ベビーシッター</a:t>
            </a:r>
            <a:r>
              <a:rPr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、認可外</a:t>
            </a:r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の事業</a:t>
            </a:r>
            <a:r>
              <a:rPr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所内保育等を指します</a:t>
            </a:r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。</a:t>
            </a:r>
            <a:endParaRPr lang="en-US" altLang="ja-JP" sz="1100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メイリオ" panose="020B0604030504040204" pitchFamily="50" charset="-128"/>
            </a:endParaRPr>
          </a:p>
          <a:p>
            <a:pPr marL="442913" indent="-442913"/>
            <a:endParaRPr lang="en-US" altLang="ja-JP" sz="8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442913" indent="-442913"/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（注</a:t>
            </a:r>
            <a:r>
              <a:rPr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２）無償化の対象となる認可外保育</a:t>
            </a:r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施設は</a:t>
            </a:r>
            <a:r>
              <a:rPr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、都道府県等に届出を行い、国が</a:t>
            </a:r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定める基準</a:t>
            </a:r>
            <a:r>
              <a:rPr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を満たすこと</a:t>
            </a:r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が　必要</a:t>
            </a:r>
            <a:r>
              <a:rPr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です。ただし</a:t>
            </a:r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、基準</a:t>
            </a:r>
            <a:r>
              <a:rPr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を満たしていない場合でも無償化の対象とする５年間の猶予期間を</a:t>
            </a:r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設けます。</a:t>
            </a:r>
            <a:endParaRPr lang="en-US" altLang="ja-JP" sz="110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156453" y="8101826"/>
            <a:ext cx="656621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5738" indent="-185738"/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　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就学前</a:t>
            </a:r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の障害児の発達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支援を</a:t>
            </a:r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利用する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子どもたち</a:t>
            </a:r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ついても、３歳から５歳までの利用料</a:t>
            </a:r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が無償化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されます。</a:t>
            </a:r>
            <a:endParaRPr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66536" y="8052802"/>
            <a:ext cx="6717756" cy="543668"/>
          </a:xfrm>
          <a:prstGeom prst="rect">
            <a:avLst/>
          </a:prstGeom>
          <a:noFill/>
          <a:ln>
            <a:solidFill>
              <a:srgbClr val="00CC66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/>
          <p:cNvSpPr/>
          <p:nvPr/>
        </p:nvSpPr>
        <p:spPr>
          <a:xfrm>
            <a:off x="68945" y="8661370"/>
            <a:ext cx="674709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8900" indent="-88900"/>
            <a:r>
              <a:rPr lang="en-US" altLang="ja-JP" sz="10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0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0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メイリオ" panose="020B0604030504040204" pitchFamily="50" charset="-128"/>
              </a:rPr>
              <a:t>今般</a:t>
            </a:r>
            <a:r>
              <a:rPr lang="ja-JP" altLang="en-US" sz="10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メイリオ" panose="020B0604030504040204" pitchFamily="50" charset="-128"/>
              </a:rPr>
              <a:t>の無償化を契機に、質の向上を</a:t>
            </a:r>
            <a:r>
              <a:rPr lang="ja-JP" altLang="en-US" sz="10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メイリオ" panose="020B0604030504040204" pitchFamily="50" charset="-128"/>
              </a:rPr>
              <a:t>伴わない、理由のない保育料</a:t>
            </a:r>
            <a:r>
              <a:rPr lang="ja-JP" altLang="en-US" sz="10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メイリオ" panose="020B0604030504040204" pitchFamily="50" charset="-128"/>
              </a:rPr>
              <a:t>の引上げが行われることがないよう、</a:t>
            </a:r>
            <a:r>
              <a:rPr lang="ja-JP" altLang="en-US" sz="10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メイリオ" panose="020B0604030504040204" pitchFamily="50" charset="-128"/>
              </a:rPr>
              <a:t>新制度の対象とならない幼稚園</a:t>
            </a:r>
            <a:r>
              <a:rPr lang="ja-JP" altLang="en-US" sz="10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メイリオ" panose="020B0604030504040204" pitchFamily="50" charset="-128"/>
              </a:rPr>
              <a:t>においては、保育料を変更する場合、設置者は変更事由の届出が必要</a:t>
            </a:r>
            <a:r>
              <a:rPr lang="ja-JP" altLang="en-US" sz="10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メイリオ" panose="020B0604030504040204" pitchFamily="50" charset="-128"/>
              </a:rPr>
              <a:t>です。また、認可外</a:t>
            </a:r>
            <a:r>
              <a:rPr lang="ja-JP" altLang="en-US" sz="10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メイリオ" panose="020B0604030504040204" pitchFamily="50" charset="-128"/>
              </a:rPr>
              <a:t>保育施設等においては、提供するサービスの内容や額に関する事項について、変更の内容やその理由の掲示を求める</a:t>
            </a:r>
            <a:r>
              <a:rPr lang="ja-JP" altLang="en-US" sz="10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メイリオ" panose="020B0604030504040204" pitchFamily="50" charset="-128"/>
              </a:rPr>
              <a:t>こととなっております</a:t>
            </a:r>
            <a:r>
              <a:rPr lang="ja-JP" altLang="en-US" sz="10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メイリオ" panose="020B0604030504040204" pitchFamily="50" charset="-128"/>
              </a:rPr>
              <a:t>。</a:t>
            </a:r>
            <a:endParaRPr lang="en-US" altLang="ja-JP" sz="1000" dirty="0">
              <a:latin typeface="HGPｺﾞｼｯｸM" panose="020B0600000000000000" pitchFamily="50" charset="-128"/>
              <a:ea typeface="HGPｺﾞｼｯｸM" panose="020B06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0" y="9264471"/>
            <a:ext cx="6858000" cy="641529"/>
          </a:xfrm>
          <a:prstGeom prst="rect">
            <a:avLst/>
          </a:prstGeom>
          <a:solidFill>
            <a:srgbClr val="00CC66"/>
          </a:solidFill>
          <a:ln>
            <a:solidFill>
              <a:srgbClr val="00CC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 smtClean="0"/>
              <a:t>問い合わせ先　：　</a:t>
            </a:r>
            <a:r>
              <a:rPr lang="ja-JP" altLang="en-US" sz="1400" b="1" smtClean="0"/>
              <a:t>千曲</a:t>
            </a:r>
            <a:r>
              <a:rPr lang="ja-JP" altLang="en-US" sz="1400" b="1" smtClean="0"/>
              <a:t>市役所　保育課 </a:t>
            </a:r>
            <a:r>
              <a:rPr lang="ja-JP" altLang="en-US" sz="1400" b="1" dirty="0" smtClean="0"/>
              <a:t>保育・幼稚園係</a:t>
            </a:r>
            <a:endParaRPr lang="en-US" altLang="ja-JP" sz="1400" b="1" dirty="0" smtClean="0"/>
          </a:p>
          <a:p>
            <a:endParaRPr lang="ja-JP" altLang="en-US" sz="500" dirty="0" smtClean="0"/>
          </a:p>
          <a:p>
            <a:pPr algn="ctr"/>
            <a:r>
              <a:rPr lang="en-US" altLang="ja-JP" sz="1400" b="1" dirty="0" smtClean="0"/>
              <a:t>TEL:</a:t>
            </a:r>
            <a:r>
              <a:rPr lang="ja-JP" altLang="en-US" sz="1400" b="1" dirty="0" smtClean="0"/>
              <a:t>０２６－２７３－１１１１（</a:t>
            </a:r>
            <a:r>
              <a:rPr lang="ja-JP" altLang="en-US" sz="1400" b="1" dirty="0" smtClean="0"/>
              <a:t>内線１２４２６２１４</a:t>
            </a:r>
            <a:r>
              <a:rPr lang="ja-JP" altLang="en-US" sz="1400" b="1" dirty="0" smtClean="0"/>
              <a:t>）　　</a:t>
            </a:r>
            <a:r>
              <a:rPr lang="en-US" altLang="ja-JP" sz="1400" b="1" dirty="0" smtClean="0"/>
              <a:t>MAIL</a:t>
            </a:r>
            <a:r>
              <a:rPr lang="ja-JP" altLang="en-US" sz="1400" b="1" dirty="0" smtClean="0"/>
              <a:t>： </a:t>
            </a:r>
            <a:r>
              <a:rPr lang="en-US" altLang="ja-JP" sz="1400" b="1" dirty="0" smtClean="0"/>
              <a:t>hoikuen@city.chikuma.lg.jp</a:t>
            </a:r>
            <a:endParaRPr kumimoji="1" lang="ja-JP" alt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22303637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74</Words>
  <Application>Microsoft Office PowerPoint</Application>
  <PresentationFormat>A4 210 x 297 mm</PresentationFormat>
  <Paragraphs>80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2018-09-26T06:07:55Z</dcterms:created>
  <dcterms:modified xsi:type="dcterms:W3CDTF">2019-08-29T00:03:50Z</dcterms:modified>
</cp:coreProperties>
</file>